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0" r:id="rId4"/>
    <p:sldId id="264" r:id="rId5"/>
    <p:sldId id="271" r:id="rId6"/>
    <p:sldId id="272" r:id="rId7"/>
    <p:sldId id="268" r:id="rId8"/>
    <p:sldId id="267" r:id="rId9"/>
    <p:sldId id="265" r:id="rId10"/>
    <p:sldId id="273" r:id="rId11"/>
    <p:sldId id="274" r:id="rId12"/>
    <p:sldId id="275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A7E94-E792-4E3C-8F13-3CA0A0B35BDE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FA3F1C19-7AA2-4EC6-9308-90101D4A5FDC}">
      <dgm:prSet phldrT="[Text]"/>
      <dgm:spPr/>
      <dgm:t>
        <a:bodyPr/>
        <a:lstStyle/>
        <a:p>
          <a:r>
            <a:rPr lang="en-GB" dirty="0"/>
            <a:t>Get the data </a:t>
          </a:r>
        </a:p>
      </dgm:t>
    </dgm:pt>
    <dgm:pt modelId="{5BB41C5D-83CE-445A-A2A0-ABD14E54393C}" type="parTrans" cxnId="{C1019D0E-2729-4269-ABF7-84B90F297B8D}">
      <dgm:prSet/>
      <dgm:spPr/>
      <dgm:t>
        <a:bodyPr/>
        <a:lstStyle/>
        <a:p>
          <a:endParaRPr lang="en-GB"/>
        </a:p>
      </dgm:t>
    </dgm:pt>
    <dgm:pt modelId="{24ECA948-01A1-4F25-8F56-970A200BB38C}" type="sibTrans" cxnId="{C1019D0E-2729-4269-ABF7-84B90F297B8D}">
      <dgm:prSet/>
      <dgm:spPr/>
      <dgm:t>
        <a:bodyPr/>
        <a:lstStyle/>
        <a:p>
          <a:endParaRPr lang="en-GB"/>
        </a:p>
      </dgm:t>
    </dgm:pt>
    <dgm:pt modelId="{DD7FC0B4-8309-41E9-B2CC-1D8D80DFC679}">
      <dgm:prSet phldrT="[Text]"/>
      <dgm:spPr/>
      <dgm:t>
        <a:bodyPr/>
        <a:lstStyle/>
        <a:p>
          <a:r>
            <a:rPr lang="en-GB" dirty="0"/>
            <a:t>Learn LSTM about gender </a:t>
          </a:r>
        </a:p>
      </dgm:t>
    </dgm:pt>
    <dgm:pt modelId="{B4789858-3B76-4853-8957-7567871091A7}" type="parTrans" cxnId="{ED666EF8-3BBC-4025-9442-DE4C582E36D4}">
      <dgm:prSet/>
      <dgm:spPr/>
      <dgm:t>
        <a:bodyPr/>
        <a:lstStyle/>
        <a:p>
          <a:endParaRPr lang="en-GB"/>
        </a:p>
      </dgm:t>
    </dgm:pt>
    <dgm:pt modelId="{F4FF3BF1-DB85-45FB-BC49-DACB04A9016C}" type="sibTrans" cxnId="{ED666EF8-3BBC-4025-9442-DE4C582E36D4}">
      <dgm:prSet/>
      <dgm:spPr/>
      <dgm:t>
        <a:bodyPr/>
        <a:lstStyle/>
        <a:p>
          <a:endParaRPr lang="en-GB"/>
        </a:p>
      </dgm:t>
    </dgm:pt>
    <dgm:pt modelId="{870EA9AB-910E-4B24-8BFE-56F240C5164B}">
      <dgm:prSet phldrT="[Text]"/>
      <dgm:spPr/>
      <dgm:t>
        <a:bodyPr/>
        <a:lstStyle/>
        <a:p>
          <a:r>
            <a:rPr lang="en-GB" dirty="0"/>
            <a:t>Check what are the keywords</a:t>
          </a:r>
        </a:p>
      </dgm:t>
    </dgm:pt>
    <dgm:pt modelId="{5B92BA47-C747-4934-86BD-E998AE5B78EA}" type="parTrans" cxnId="{6B66D4E0-3BA5-4FEF-BF34-A4AA196EA8C6}">
      <dgm:prSet/>
      <dgm:spPr/>
      <dgm:t>
        <a:bodyPr/>
        <a:lstStyle/>
        <a:p>
          <a:endParaRPr lang="en-GB"/>
        </a:p>
      </dgm:t>
    </dgm:pt>
    <dgm:pt modelId="{4ECD2384-13FF-40ED-B931-6E896E3C1720}" type="sibTrans" cxnId="{6B66D4E0-3BA5-4FEF-BF34-A4AA196EA8C6}">
      <dgm:prSet/>
      <dgm:spPr/>
      <dgm:t>
        <a:bodyPr/>
        <a:lstStyle/>
        <a:p>
          <a:endParaRPr lang="en-GB"/>
        </a:p>
      </dgm:t>
    </dgm:pt>
    <dgm:pt modelId="{251DFB2A-D9D0-48C8-8A88-D46B210D6B34}" type="pres">
      <dgm:prSet presAssocID="{B76A7E94-E792-4E3C-8F13-3CA0A0B35BDE}" presName="Name0" presStyleCnt="0">
        <dgm:presLayoutVars>
          <dgm:dir/>
          <dgm:resizeHandles val="exact"/>
        </dgm:presLayoutVars>
      </dgm:prSet>
      <dgm:spPr/>
    </dgm:pt>
    <dgm:pt modelId="{46E7129E-47FF-420A-BFAD-EE1B4D6A1769}" type="pres">
      <dgm:prSet presAssocID="{FA3F1C19-7AA2-4EC6-9308-90101D4A5FDC}" presName="node" presStyleLbl="node1" presStyleIdx="0" presStyleCnt="3">
        <dgm:presLayoutVars>
          <dgm:bulletEnabled val="1"/>
        </dgm:presLayoutVars>
      </dgm:prSet>
      <dgm:spPr/>
    </dgm:pt>
    <dgm:pt modelId="{AFF84FFA-FACE-4CB1-8B8C-53D7D8EBB545}" type="pres">
      <dgm:prSet presAssocID="{24ECA948-01A1-4F25-8F56-970A200BB38C}" presName="sibTrans" presStyleLbl="sibTrans2D1" presStyleIdx="0" presStyleCnt="2"/>
      <dgm:spPr/>
    </dgm:pt>
    <dgm:pt modelId="{C061D36B-D8B0-40F3-9E06-56E8F67C24A6}" type="pres">
      <dgm:prSet presAssocID="{24ECA948-01A1-4F25-8F56-970A200BB38C}" presName="connectorText" presStyleLbl="sibTrans2D1" presStyleIdx="0" presStyleCnt="2"/>
      <dgm:spPr/>
    </dgm:pt>
    <dgm:pt modelId="{F89590D1-946A-41EF-A2EE-E4F7AEC8941B}" type="pres">
      <dgm:prSet presAssocID="{DD7FC0B4-8309-41E9-B2CC-1D8D80DFC679}" presName="node" presStyleLbl="node1" presStyleIdx="1" presStyleCnt="3">
        <dgm:presLayoutVars>
          <dgm:bulletEnabled val="1"/>
        </dgm:presLayoutVars>
      </dgm:prSet>
      <dgm:spPr/>
    </dgm:pt>
    <dgm:pt modelId="{0188C2F6-AFDE-414C-8EBC-F96200A6F61C}" type="pres">
      <dgm:prSet presAssocID="{F4FF3BF1-DB85-45FB-BC49-DACB04A9016C}" presName="sibTrans" presStyleLbl="sibTrans2D1" presStyleIdx="1" presStyleCnt="2"/>
      <dgm:spPr/>
    </dgm:pt>
    <dgm:pt modelId="{FB2B0279-B3AD-448D-BCBC-6A9FDBA948CF}" type="pres">
      <dgm:prSet presAssocID="{F4FF3BF1-DB85-45FB-BC49-DACB04A9016C}" presName="connectorText" presStyleLbl="sibTrans2D1" presStyleIdx="1" presStyleCnt="2"/>
      <dgm:spPr/>
    </dgm:pt>
    <dgm:pt modelId="{39FDE064-A5C8-49FD-94E4-AE23AB1EC578}" type="pres">
      <dgm:prSet presAssocID="{870EA9AB-910E-4B24-8BFE-56F240C5164B}" presName="node" presStyleLbl="node1" presStyleIdx="2" presStyleCnt="3">
        <dgm:presLayoutVars>
          <dgm:bulletEnabled val="1"/>
        </dgm:presLayoutVars>
      </dgm:prSet>
      <dgm:spPr/>
    </dgm:pt>
  </dgm:ptLst>
  <dgm:cxnLst>
    <dgm:cxn modelId="{48034E01-BA77-4F59-8C07-07BA978173EB}" type="presOf" srcId="{F4FF3BF1-DB85-45FB-BC49-DACB04A9016C}" destId="{FB2B0279-B3AD-448D-BCBC-6A9FDBA948CF}" srcOrd="1" destOrd="0" presId="urn:microsoft.com/office/officeart/2005/8/layout/process1"/>
    <dgm:cxn modelId="{C1019D0E-2729-4269-ABF7-84B90F297B8D}" srcId="{B76A7E94-E792-4E3C-8F13-3CA0A0B35BDE}" destId="{FA3F1C19-7AA2-4EC6-9308-90101D4A5FDC}" srcOrd="0" destOrd="0" parTransId="{5BB41C5D-83CE-445A-A2A0-ABD14E54393C}" sibTransId="{24ECA948-01A1-4F25-8F56-970A200BB38C}"/>
    <dgm:cxn modelId="{987F392D-C90B-4E32-9164-61AE9671A00E}" type="presOf" srcId="{870EA9AB-910E-4B24-8BFE-56F240C5164B}" destId="{39FDE064-A5C8-49FD-94E4-AE23AB1EC578}" srcOrd="0" destOrd="0" presId="urn:microsoft.com/office/officeart/2005/8/layout/process1"/>
    <dgm:cxn modelId="{4BF0474B-8455-435D-AE0D-7CC763B5E2DB}" type="presOf" srcId="{F4FF3BF1-DB85-45FB-BC49-DACB04A9016C}" destId="{0188C2F6-AFDE-414C-8EBC-F96200A6F61C}" srcOrd="0" destOrd="0" presId="urn:microsoft.com/office/officeart/2005/8/layout/process1"/>
    <dgm:cxn modelId="{249CB54F-8559-42DF-A446-7E25A387B681}" type="presOf" srcId="{FA3F1C19-7AA2-4EC6-9308-90101D4A5FDC}" destId="{46E7129E-47FF-420A-BFAD-EE1B4D6A1769}" srcOrd="0" destOrd="0" presId="urn:microsoft.com/office/officeart/2005/8/layout/process1"/>
    <dgm:cxn modelId="{FD1A3872-BDD5-4AF1-983A-C1528C2FD1EF}" type="presOf" srcId="{24ECA948-01A1-4F25-8F56-970A200BB38C}" destId="{C061D36B-D8B0-40F3-9E06-56E8F67C24A6}" srcOrd="1" destOrd="0" presId="urn:microsoft.com/office/officeart/2005/8/layout/process1"/>
    <dgm:cxn modelId="{57EE778D-6BFE-4951-A9DD-C4A441259E18}" type="presOf" srcId="{24ECA948-01A1-4F25-8F56-970A200BB38C}" destId="{AFF84FFA-FACE-4CB1-8B8C-53D7D8EBB545}" srcOrd="0" destOrd="0" presId="urn:microsoft.com/office/officeart/2005/8/layout/process1"/>
    <dgm:cxn modelId="{913060A1-014C-4D8D-A38F-647FD5E298FC}" type="presOf" srcId="{B76A7E94-E792-4E3C-8F13-3CA0A0B35BDE}" destId="{251DFB2A-D9D0-48C8-8A88-D46B210D6B34}" srcOrd="0" destOrd="0" presId="urn:microsoft.com/office/officeart/2005/8/layout/process1"/>
    <dgm:cxn modelId="{3038B7B5-229B-474E-B019-9BE0C98C08FC}" type="presOf" srcId="{DD7FC0B4-8309-41E9-B2CC-1D8D80DFC679}" destId="{F89590D1-946A-41EF-A2EE-E4F7AEC8941B}" srcOrd="0" destOrd="0" presId="urn:microsoft.com/office/officeart/2005/8/layout/process1"/>
    <dgm:cxn modelId="{6B66D4E0-3BA5-4FEF-BF34-A4AA196EA8C6}" srcId="{B76A7E94-E792-4E3C-8F13-3CA0A0B35BDE}" destId="{870EA9AB-910E-4B24-8BFE-56F240C5164B}" srcOrd="2" destOrd="0" parTransId="{5B92BA47-C747-4934-86BD-E998AE5B78EA}" sibTransId="{4ECD2384-13FF-40ED-B931-6E896E3C1720}"/>
    <dgm:cxn modelId="{ED666EF8-3BBC-4025-9442-DE4C582E36D4}" srcId="{B76A7E94-E792-4E3C-8F13-3CA0A0B35BDE}" destId="{DD7FC0B4-8309-41E9-B2CC-1D8D80DFC679}" srcOrd="1" destOrd="0" parTransId="{B4789858-3B76-4853-8957-7567871091A7}" sibTransId="{F4FF3BF1-DB85-45FB-BC49-DACB04A9016C}"/>
    <dgm:cxn modelId="{E1497F5A-13E2-4743-9139-CB10435509EE}" type="presParOf" srcId="{251DFB2A-D9D0-48C8-8A88-D46B210D6B34}" destId="{46E7129E-47FF-420A-BFAD-EE1B4D6A1769}" srcOrd="0" destOrd="0" presId="urn:microsoft.com/office/officeart/2005/8/layout/process1"/>
    <dgm:cxn modelId="{1BDE22F4-5C5F-40B2-AA04-808CFD5A1940}" type="presParOf" srcId="{251DFB2A-D9D0-48C8-8A88-D46B210D6B34}" destId="{AFF84FFA-FACE-4CB1-8B8C-53D7D8EBB545}" srcOrd="1" destOrd="0" presId="urn:microsoft.com/office/officeart/2005/8/layout/process1"/>
    <dgm:cxn modelId="{DE520450-902D-4C58-99D8-0E1063B95EC1}" type="presParOf" srcId="{AFF84FFA-FACE-4CB1-8B8C-53D7D8EBB545}" destId="{C061D36B-D8B0-40F3-9E06-56E8F67C24A6}" srcOrd="0" destOrd="0" presId="urn:microsoft.com/office/officeart/2005/8/layout/process1"/>
    <dgm:cxn modelId="{93B8B31A-BB61-41E3-904D-BC1FAA2550D8}" type="presParOf" srcId="{251DFB2A-D9D0-48C8-8A88-D46B210D6B34}" destId="{F89590D1-946A-41EF-A2EE-E4F7AEC8941B}" srcOrd="2" destOrd="0" presId="urn:microsoft.com/office/officeart/2005/8/layout/process1"/>
    <dgm:cxn modelId="{0794D874-9022-47EB-808F-5D435843C1A8}" type="presParOf" srcId="{251DFB2A-D9D0-48C8-8A88-D46B210D6B34}" destId="{0188C2F6-AFDE-414C-8EBC-F96200A6F61C}" srcOrd="3" destOrd="0" presId="urn:microsoft.com/office/officeart/2005/8/layout/process1"/>
    <dgm:cxn modelId="{01EEABEA-9730-4653-948F-24925472973C}" type="presParOf" srcId="{0188C2F6-AFDE-414C-8EBC-F96200A6F61C}" destId="{FB2B0279-B3AD-448D-BCBC-6A9FDBA948CF}" srcOrd="0" destOrd="0" presId="urn:microsoft.com/office/officeart/2005/8/layout/process1"/>
    <dgm:cxn modelId="{7F2CED82-AFFD-4368-9A17-779901E4F47C}" type="presParOf" srcId="{251DFB2A-D9D0-48C8-8A88-D46B210D6B34}" destId="{39FDE064-A5C8-49FD-94E4-AE23AB1EC57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E7129E-47FF-420A-BFAD-EE1B4D6A1769}">
      <dsp:nvSpPr>
        <dsp:cNvPr id="0" name=""/>
        <dsp:cNvSpPr/>
      </dsp:nvSpPr>
      <dsp:spPr>
        <a:xfrm>
          <a:off x="7355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Get the data </a:t>
          </a:r>
        </a:p>
      </dsp:txBody>
      <dsp:txXfrm>
        <a:off x="45989" y="2147644"/>
        <a:ext cx="2121170" cy="1241794"/>
      </dsp:txXfrm>
    </dsp:sp>
    <dsp:sp modelId="{AFF84FFA-FACE-4CB1-8B8C-53D7D8EBB545}">
      <dsp:nvSpPr>
        <dsp:cNvPr id="0" name=""/>
        <dsp:cNvSpPr/>
      </dsp:nvSpPr>
      <dsp:spPr>
        <a:xfrm>
          <a:off x="2425637" y="2495935"/>
          <a:ext cx="466068" cy="545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2425637" y="2604977"/>
        <a:ext cx="326248" cy="327128"/>
      </dsp:txXfrm>
    </dsp:sp>
    <dsp:sp modelId="{F89590D1-946A-41EF-A2EE-E4F7AEC8941B}">
      <dsp:nvSpPr>
        <dsp:cNvPr id="0" name=""/>
        <dsp:cNvSpPr/>
      </dsp:nvSpPr>
      <dsp:spPr>
        <a:xfrm>
          <a:off x="3085168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Learn LSTM about gender </a:t>
          </a:r>
        </a:p>
      </dsp:txBody>
      <dsp:txXfrm>
        <a:off x="3123802" y="2147644"/>
        <a:ext cx="2121170" cy="1241794"/>
      </dsp:txXfrm>
    </dsp:sp>
    <dsp:sp modelId="{0188C2F6-AFDE-414C-8EBC-F96200A6F61C}">
      <dsp:nvSpPr>
        <dsp:cNvPr id="0" name=""/>
        <dsp:cNvSpPr/>
      </dsp:nvSpPr>
      <dsp:spPr>
        <a:xfrm>
          <a:off x="5503450" y="2495935"/>
          <a:ext cx="466068" cy="545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5503450" y="2604977"/>
        <a:ext cx="326248" cy="327128"/>
      </dsp:txXfrm>
    </dsp:sp>
    <dsp:sp modelId="{39FDE064-A5C8-49FD-94E4-AE23AB1EC578}">
      <dsp:nvSpPr>
        <dsp:cNvPr id="0" name=""/>
        <dsp:cNvSpPr/>
      </dsp:nvSpPr>
      <dsp:spPr>
        <a:xfrm>
          <a:off x="6162982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Check what are the keywords</a:t>
          </a:r>
        </a:p>
      </dsp:txBody>
      <dsp:txXfrm>
        <a:off x="6201616" y="2147644"/>
        <a:ext cx="2121170" cy="1241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8041-C8C3-4410-AC0A-645CE1C06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3A1E0-E7CF-4EEB-9284-BA7BFFFEE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0B2F5-BBF6-4A1A-8AEB-D548D127D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6DEAC-A145-4CF0-8ED8-A1AD5AEF6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F6957-91B8-42A6-BA5E-73776059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60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6559-CE27-4857-9638-6E98A99EA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C65C5-B76A-4BB4-A57C-EF230F2B0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F7DCA-FF16-4B24-A14C-5C7D6D39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E5799-6DE9-4308-B105-B285ACDBF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327EC-FB99-4173-85FE-C54641745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093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FC16B-ACBA-4A4A-B906-A43316D17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C75AF8-7E2C-4E0D-9C7D-260FA4567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67F87-C084-4C8D-A69E-370EDF7B3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30CCB-E6C9-456E-9D58-60E8DE1B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26E82-3048-4781-98BF-894D6AED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92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42E0B-901B-406C-90CB-86ACF6D8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0CA55-34E4-425D-9036-A7C64FDA7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791E2-8F24-4E26-840B-ACC7180C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4D12C-9588-4BC4-B90F-BFC56F4D4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E72A2-75A1-4E95-B38E-038CDFF5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69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EA41-468A-4FFA-A9AC-EB2AE1C4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57962-95CE-4123-A2AD-1D0517065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7CEA3-623B-4DC6-8E13-C80B11FC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27613-CD09-47A2-BC00-754090C2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06FA6-57D2-42A2-B6BA-7EFC56A3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4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8C84-01B3-4618-A03B-8A888C6A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769D3-0411-425B-8087-0DD34FD0B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C4674-0645-4732-920F-86099A124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2BB54-D9F7-4292-B0B6-7C5F6FF0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6B706-7BBB-4170-AA14-9C846EB3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8304D-819E-4456-ADCF-F87868384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2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BDA3-DC3D-41AF-A8A1-1E000FDF6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491BF-3CD0-4373-9F53-12CBECDC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3DCBA-FC5D-4C36-A8EC-DDB976B30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3FF9DB-A568-46F4-96B0-B21C51CE8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BC43C-2A74-484D-995F-10863AC05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BEA65-1912-4FC3-B12F-90D9A60BC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3D829-C9E4-415F-B862-92EDAC3D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BB039-8FCA-4468-AEE4-7BD2A0219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85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D62CB-3B0F-4A3B-9132-42712AF5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9E9840-B3B7-4DC0-9314-31C914895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44329-5160-4464-891C-F4086E81E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D26DA-AEC3-477C-AB7B-51400ECA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05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2F795-7294-40C2-9B87-FF70C68B5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3D178-51D1-4D1C-A9D4-8768FA70A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39B9E-8210-4A0D-878D-B1594F152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850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2AF4-7FE2-458E-8C68-D25164163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A947-1144-4223-887C-2BE1FF180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D87EC-C207-4E60-9747-F7B53B2DA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A1AB4-268A-4675-8518-2C90B97E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38F2C-47C9-4279-ADDB-3A812270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64BAE-1B21-4FDD-A32E-B02814E2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39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26109-1E24-480E-AEC9-AE3262795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41F97-971D-4979-9BF5-DFD7347FC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DA6E2-5734-4D83-AD76-3FF7F2954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5CA27-402B-4613-97AE-E5C3FFCE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F45E3-0FEE-40E2-967B-BF9D85900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4318E-D77C-45A0-B078-6C3A4FADC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79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FF0301-70F7-425F-9715-239A50A58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3D07A-4635-4DD8-AED8-A9570742F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7D02C-1860-46C3-970F-ED6721C3AE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784DF-5705-4335-92D3-D6833BCF4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793CF-F4BC-4BE2-B54D-D7DFBB752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88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67081B-2518-45E9-A30D-FF3BF9CD2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790549-A211-4C7E-AEE3-6112AAD522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FD111-E1B3-48A0-BF87-D51AA7BCA6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284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 a deep neural net with our data to classify gender, while picking out key words or sentences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404548"/>
              </p:ext>
            </p:extLst>
          </p:nvPr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5072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 a deep neural net with our data to classify gender, while picking out key words or sentences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/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250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 a deep neural net with our data to classify gender, while picking out key words or sentences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00F96D-7D03-4584-A888-48D159515308}"/>
              </a:ext>
            </a:extLst>
          </p:cNvPr>
          <p:cNvSpPr txBox="1"/>
          <p:nvPr/>
        </p:nvSpPr>
        <p:spPr>
          <a:xfrm>
            <a:off x="838195" y="2661704"/>
            <a:ext cx="89936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Accuracy	0.76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0007D5B-3B35-4595-A4B5-F5163D663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385434"/>
              </p:ext>
            </p:extLst>
          </p:nvPr>
        </p:nvGraphicFramePr>
        <p:xfrm>
          <a:off x="2031997" y="3207892"/>
          <a:ext cx="8128000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070514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7286605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589795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8018172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39184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Precision</a:t>
                      </a:r>
                      <a:endParaRPr lang="en-GB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50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1211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16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381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721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957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Future 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C1EAA7-5808-45E0-9C62-CD97A1B3464B}"/>
              </a:ext>
            </a:extLst>
          </p:cNvPr>
          <p:cNvSpPr txBox="1"/>
          <p:nvPr/>
        </p:nvSpPr>
        <p:spPr>
          <a:xfrm>
            <a:off x="838199" y="2055813"/>
            <a:ext cx="105155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Further development: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Highlighting the gender bias words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Make the research open source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Improve the prototype (DNN model)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578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F95479-FDBE-449B-839D-6DC40DF6521E}"/>
              </a:ext>
            </a:extLst>
          </p:cNvPr>
          <p:cNvSpPr txBox="1"/>
          <p:nvPr/>
        </p:nvSpPr>
        <p:spPr>
          <a:xfrm>
            <a:off x="839244" y="1427885"/>
            <a:ext cx="105145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Team: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Benjamin Bodner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Wojciech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Dudzik</a:t>
            </a: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Yuri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Lavinas</a:t>
            </a: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Nick Ross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Mentor: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Penousal</a:t>
            </a: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Machado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F971353D-439B-4CAE-BD8F-02A046E5B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4" y="4955611"/>
            <a:ext cx="1634495" cy="1634495"/>
          </a:xfrm>
          <a:prstGeom prst="rect">
            <a:avLst/>
          </a:prstGeom>
        </p:spPr>
      </p:pic>
      <p:pic>
        <p:nvPicPr>
          <p:cNvPr id="8" name="Picture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34A22CE-A1ED-4534-A69F-1EC9C94CA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4" y="268980"/>
            <a:ext cx="1634495" cy="1634495"/>
          </a:xfrm>
          <a:prstGeom prst="rect">
            <a:avLst/>
          </a:prstGeom>
        </p:spPr>
      </p:pic>
      <p:pic>
        <p:nvPicPr>
          <p:cNvPr id="10" name="Picture 9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E674B7C-8930-421E-BEF5-59A15E8250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751" y="1441150"/>
            <a:ext cx="1634495" cy="1634495"/>
          </a:xfrm>
          <a:prstGeom prst="rect">
            <a:avLst/>
          </a:prstGeom>
        </p:spPr>
      </p:pic>
      <p:pic>
        <p:nvPicPr>
          <p:cNvPr id="12" name="Picture 11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6008CBAC-6EA0-4FD7-8793-F873E47AA6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5" y="2615369"/>
            <a:ext cx="1634496" cy="1634496"/>
          </a:xfrm>
          <a:prstGeom prst="rect">
            <a:avLst/>
          </a:prstGeom>
        </p:spPr>
      </p:pic>
      <p:pic>
        <p:nvPicPr>
          <p:cNvPr id="14" name="Picture 13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7A0A2D55-DBB5-4A74-8783-8AE5B32AE5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750" y="3785490"/>
            <a:ext cx="1634495" cy="163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77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Problem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2D6D00-25EB-5B41-9B6E-B4E7CDDD3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84" y="237819"/>
            <a:ext cx="4695595" cy="6382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FE1DA7-296A-4BAA-8524-04E2E3F03010}"/>
              </a:ext>
            </a:extLst>
          </p:cNvPr>
          <p:cNvSpPr txBox="1"/>
          <p:nvPr/>
        </p:nvSpPr>
        <p:spPr>
          <a:xfrm>
            <a:off x="838200" y="2055813"/>
            <a:ext cx="62391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Employers screen employee resumes using AI that can be biased by the training data used, resulting in potential employees being rejected on a number of factors such as those that indicate gender</a:t>
            </a:r>
          </a:p>
        </p:txBody>
      </p:sp>
    </p:spTree>
    <p:extLst>
      <p:ext uri="{BB962C8B-B14F-4D97-AF65-F5344CB8AC3E}">
        <p14:creationId xmlns:p14="http://schemas.microsoft.com/office/powerpoint/2010/main" val="67761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Ideas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Look at factors on resumes that led to success and check if gender was a factor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Remove all information from resumes that would prevent women getting employed just because of their gender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5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Removing names makes it harder to detect the gender of an applicant, but other factors still indicate gender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Learn from existing resumes the factors that indicate gender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 them for the author, to avoid revealing their gender</a:t>
            </a:r>
          </a:p>
        </p:txBody>
      </p:sp>
    </p:spTree>
    <p:extLst>
      <p:ext uri="{BB962C8B-B14F-4D97-AF65-F5344CB8AC3E}">
        <p14:creationId xmlns:p14="http://schemas.microsoft.com/office/powerpoint/2010/main" val="320219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Prototype Implementation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 gender as a factor (making assumption that it is) 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End result: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 text that indicates gender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D77C0CC-B8D6-40CE-932A-F824D63045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7207588"/>
              </p:ext>
            </p:extLst>
          </p:nvPr>
        </p:nvGraphicFramePr>
        <p:xfrm>
          <a:off x="1911612" y="814192"/>
          <a:ext cx="8368776" cy="5537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7689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543942-D232-4F6A-93BB-FFAC456D5EDC}"/>
              </a:ext>
            </a:extLst>
          </p:cNvPr>
          <p:cNvSpPr txBox="1"/>
          <p:nvPr/>
        </p:nvSpPr>
        <p:spPr>
          <a:xfrm>
            <a:off x="838199" y="1679706"/>
            <a:ext cx="1051559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Find large data sets of resumes*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 with 701 resumes, names included, but not gender</a:t>
            </a: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For real product we can use Indeed dataset with 8M examples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*at least 6 big </a:t>
            </a:r>
            <a:r>
              <a:rPr lang="en-GB" sz="20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datas</a:t>
            </a:r>
            <a:r>
              <a:rPr lang="en-GB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might be required ;)</a:t>
            </a:r>
          </a:p>
        </p:txBody>
      </p:sp>
    </p:spTree>
    <p:extLst>
      <p:ext uri="{BB962C8B-B14F-4D97-AF65-F5344CB8AC3E}">
        <p14:creationId xmlns:p14="http://schemas.microsoft.com/office/powerpoint/2010/main" val="4173471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Gender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1B611B-28A5-4EC5-8E76-C8EB4640D165}"/>
              </a:ext>
            </a:extLst>
          </p:cNvPr>
          <p:cNvSpPr txBox="1"/>
          <p:nvPr/>
        </p:nvSpPr>
        <p:spPr>
          <a:xfrm>
            <a:off x="838199" y="2055813"/>
            <a:ext cx="105155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Using the names of the applicants assign them a gender using a names database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Where the name is ambiguous remove them from the data set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25 resumes were removed leaving 676 resumes for the prototype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76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 a deep neural net with our data to classify gender, while picking out key words or sentences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504072"/>
              </p:ext>
            </p:extLst>
          </p:nvPr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45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200" dirty="0" smtClean="0">
            <a:solidFill>
              <a:schemeClr val="accent1">
                <a:lumMod val="20000"/>
                <a:lumOff val="8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593</Words>
  <Application>Microsoft Office PowerPoint</Application>
  <PresentationFormat>Widescreen</PresentationFormat>
  <Paragraphs>143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The Problem</vt:lpstr>
      <vt:lpstr>Ideas</vt:lpstr>
      <vt:lpstr>A Solution</vt:lpstr>
      <vt:lpstr>Prototype Implementation</vt:lpstr>
      <vt:lpstr>Data</vt:lpstr>
      <vt:lpstr>Gender the Data</vt:lpstr>
      <vt:lpstr>Train</vt:lpstr>
      <vt:lpstr>Train</vt:lpstr>
      <vt:lpstr>Train</vt:lpstr>
      <vt:lpstr>Train</vt:lpstr>
      <vt:lpstr>Future 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Ross, Nick</dc:creator>
  <cp:lastModifiedBy>Ross, Nick</cp:lastModifiedBy>
  <cp:revision>20</cp:revision>
  <dcterms:created xsi:type="dcterms:W3CDTF">2019-07-12T08:04:28Z</dcterms:created>
  <dcterms:modified xsi:type="dcterms:W3CDTF">2019-07-12T12:13:21Z</dcterms:modified>
</cp:coreProperties>
</file>

<file path=docProps/thumbnail.jpeg>
</file>